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20"/>
  </p:notesMasterIdLst>
  <p:sldIdLst>
    <p:sldId id="257" r:id="rId4"/>
    <p:sldId id="258" r:id="rId5"/>
    <p:sldId id="259" r:id="rId6"/>
    <p:sldId id="265" r:id="rId7"/>
    <p:sldId id="266" r:id="rId8"/>
    <p:sldId id="261" r:id="rId9"/>
    <p:sldId id="267" r:id="rId10"/>
    <p:sldId id="264" r:id="rId11"/>
    <p:sldId id="268" r:id="rId12"/>
    <p:sldId id="270" r:id="rId13"/>
    <p:sldId id="271" r:id="rId14"/>
    <p:sldId id="272" r:id="rId15"/>
    <p:sldId id="273" r:id="rId16"/>
    <p:sldId id="276" r:id="rId17"/>
    <p:sldId id="274" r:id="rId18"/>
    <p:sldId id="275" r:id="rId19"/>
  </p:sldIdLst>
  <p:sldSz cx="9144000" cy="5143500" type="screen16x9"/>
  <p:notesSz cx="6858000" cy="9144000"/>
  <p:embeddedFontLst>
    <p:embeddedFont>
      <p:font typeface="Dosis" panose="020B0604020202020204" charset="0"/>
      <p:regular r:id="rId21"/>
      <p:bold r:id="rId22"/>
    </p:embeddedFont>
    <p:embeddedFont>
      <p:font typeface="Roboto Thin" panose="020B0604020202020204" charset="0"/>
      <p:regular r:id="rId23"/>
      <p:bold r:id="rId24"/>
      <p:italic r:id="rId25"/>
      <p:boldItalic r:id="rId26"/>
    </p:embeddedFont>
    <p:embeddedFont>
      <p:font typeface="Roboto Black" panose="020B0604020202020204" charset="0"/>
      <p:bold r:id="rId27"/>
      <p:boldItalic r:id="rId28"/>
    </p:embeddedFont>
    <p:embeddedFont>
      <p:font typeface="Roboto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51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0719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09508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584119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1203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96869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352606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848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13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5689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3283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696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3482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17507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95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-US" sz="5600" b="0" i="0" u="none" strike="noStrike" cap="none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</a:t>
            </a:r>
            <a:r>
              <a:rPr lang="en-US" sz="56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Parker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Jennifer Dennis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Ju</a:t>
            </a:r>
            <a:r>
              <a:rPr lang="en-US" sz="2800" b="0" i="0" u="none" strike="noStrike" cap="none" dirty="0" err="1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ly</a:t>
            </a: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3, 2018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 Home Try-On Funnel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5"/>
            <a:ext cx="4917486" cy="334417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In order for the data in the 3 tables to be more useful, we need to combine them into a new table.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this new table, we can begin the analysis.</a:t>
            </a:r>
          </a:p>
        </p:txBody>
      </p:sp>
      <p:sp>
        <p:nvSpPr>
          <p:cNvPr id="4" name="Shape 323">
            <a:extLst>
              <a:ext uri="{FF2B5EF4-FFF2-40B4-BE49-F238E27FC236}">
                <a16:creationId xmlns:a16="http://schemas.microsoft.com/office/drawing/2014/main" id="{BF2EF29C-E64D-4702-B369-CDD5FB3D7AF6}"/>
              </a:ext>
            </a:extLst>
          </p:cNvPr>
          <p:cNvSpPr txBox="1"/>
          <p:nvPr/>
        </p:nvSpPr>
        <p:spPr>
          <a:xfrm>
            <a:off x="5214730" y="1201325"/>
            <a:ext cx="3835270" cy="334417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‘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’,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FROM quiz q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h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LEFT JOIN purchase p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LIMIT 10;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531710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2.3 Home Try-On Funnel-Conversion Rates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93999" y="1201325"/>
            <a:ext cx="4917486" cy="270301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100" dirty="0">
                <a:latin typeface="Roboto"/>
                <a:ea typeface="Roboto"/>
                <a:cs typeface="Roboto"/>
                <a:sym typeface="Roboto"/>
              </a:rPr>
              <a:t>Using the new table format, we can compare the conversion rate of users who go from quiz to home try on and from home try on to purchase.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1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100" dirty="0">
                <a:latin typeface="Roboto"/>
                <a:ea typeface="Roboto"/>
                <a:cs typeface="Roboto"/>
                <a:sym typeface="Roboto"/>
              </a:rPr>
              <a:t>The query results show that 75% of users completed the quiz and proceeded to the home try on portion and 66% of users completed their purchase.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1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100" dirty="0">
                <a:latin typeface="Roboto"/>
                <a:ea typeface="Roboto"/>
                <a:cs typeface="Roboto"/>
                <a:sym typeface="Roboto"/>
              </a:rPr>
              <a:t>*</a:t>
            </a:r>
            <a:r>
              <a:rPr lang="en-US" sz="11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100" dirty="0">
                <a:latin typeface="Roboto"/>
                <a:ea typeface="Roboto"/>
                <a:cs typeface="Roboto"/>
                <a:sym typeface="Roboto"/>
              </a:rPr>
              <a:t> Parker should look into techniques that increase the conversion rate of users who purchase after the home try on.  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1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100" dirty="0">
                <a:latin typeface="Roboto"/>
                <a:ea typeface="Roboto"/>
                <a:cs typeface="Roboto"/>
                <a:sym typeface="Roboto"/>
              </a:rPr>
              <a:t>*Perhaps offer a discount if customers don’t purchase within x number of days after they receive their glasses at home to try on.</a:t>
            </a:r>
          </a:p>
        </p:txBody>
      </p:sp>
      <p:sp>
        <p:nvSpPr>
          <p:cNvPr id="4" name="Shape 323">
            <a:extLst>
              <a:ext uri="{FF2B5EF4-FFF2-40B4-BE49-F238E27FC236}">
                <a16:creationId xmlns:a16="http://schemas.microsoft.com/office/drawing/2014/main" id="{BF2EF29C-E64D-4702-B369-CDD5FB3D7AF6}"/>
              </a:ext>
            </a:extLst>
          </p:cNvPr>
          <p:cNvSpPr txBox="1"/>
          <p:nvPr/>
        </p:nvSpPr>
        <p:spPr>
          <a:xfrm>
            <a:off x="5214730" y="1201325"/>
            <a:ext cx="3835270" cy="334417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WITH funnels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	 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quiz q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h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LEFT JOIN purchase p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COUNT(*)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num_quiz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1.0 *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/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'quiz to try on',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1.0 *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/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'checkout to purchase'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funnels;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BA192CC-95C3-43E9-B2D8-D368D1F064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2057977"/>
              </p:ext>
            </p:extLst>
          </p:nvPr>
        </p:nvGraphicFramePr>
        <p:xfrm>
          <a:off x="94001" y="4030964"/>
          <a:ext cx="4917485" cy="685800"/>
        </p:xfrm>
        <a:graphic>
          <a:graphicData uri="http://schemas.openxmlformats.org/drawingml/2006/table">
            <a:tbl>
              <a:tblPr firstRow="1" bandRow="1">
                <a:tableStyleId>{41C52BF7-F10D-42DD-8479-FF2DDF1A0279}</a:tableStyleId>
              </a:tblPr>
              <a:tblGrid>
                <a:gridCol w="885715">
                  <a:extLst>
                    <a:ext uri="{9D8B030D-6E8A-4147-A177-3AD203B41FA5}">
                      <a16:colId xmlns:a16="http://schemas.microsoft.com/office/drawing/2014/main" val="441334957"/>
                    </a:ext>
                  </a:extLst>
                </a:gridCol>
                <a:gridCol w="943429">
                  <a:extLst>
                    <a:ext uri="{9D8B030D-6E8A-4147-A177-3AD203B41FA5}">
                      <a16:colId xmlns:a16="http://schemas.microsoft.com/office/drawing/2014/main" val="2185365494"/>
                    </a:ext>
                  </a:extLst>
                </a:gridCol>
                <a:gridCol w="1197428">
                  <a:extLst>
                    <a:ext uri="{9D8B030D-6E8A-4147-A177-3AD203B41FA5}">
                      <a16:colId xmlns:a16="http://schemas.microsoft.com/office/drawing/2014/main" val="2496521555"/>
                    </a:ext>
                  </a:extLst>
                </a:gridCol>
                <a:gridCol w="907416">
                  <a:extLst>
                    <a:ext uri="{9D8B030D-6E8A-4147-A177-3AD203B41FA5}">
                      <a16:colId xmlns:a16="http://schemas.microsoft.com/office/drawing/2014/main" val="4017388762"/>
                    </a:ext>
                  </a:extLst>
                </a:gridCol>
                <a:gridCol w="983497">
                  <a:extLst>
                    <a:ext uri="{9D8B030D-6E8A-4147-A177-3AD203B41FA5}">
                      <a16:colId xmlns:a16="http://schemas.microsoft.com/office/drawing/2014/main" val="13292208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100" dirty="0" err="1"/>
                        <a:t>num_quiz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num_try_on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num_purchase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Quiz to try 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Checkout to purchase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350099"/>
                  </a:ext>
                </a:extLst>
              </a:tr>
              <a:tr h="194144">
                <a:tc>
                  <a:txBody>
                    <a:bodyPr/>
                    <a:lstStyle/>
                    <a:p>
                      <a:r>
                        <a:rPr lang="en-US" sz="1100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495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5628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9414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2.4 Home Try-On Funnel-Purchase Rates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94000" y="1201324"/>
            <a:ext cx="4917486" cy="271034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We can also use the new table to calculate the difference in purchase rates.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We already know that 750 customers tried on glasses.  Using the numbers below, 50.5% of customers that tried on 3 pairs completed a purchase and 49.5% of customers that tried on 5 pairs completed a purchase.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*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 may want to check this figure again in a few months.  If they see a continual decrease in the number of customers who purchase after trying 5 pairs, they may decide to only give the option to try on 3 pairs.</a:t>
            </a:r>
          </a:p>
        </p:txBody>
      </p:sp>
      <p:sp>
        <p:nvSpPr>
          <p:cNvPr id="4" name="Shape 323">
            <a:extLst>
              <a:ext uri="{FF2B5EF4-FFF2-40B4-BE49-F238E27FC236}">
                <a16:creationId xmlns:a16="http://schemas.microsoft.com/office/drawing/2014/main" id="{BF2EF29C-E64D-4702-B369-CDD5FB3D7AF6}"/>
              </a:ext>
            </a:extLst>
          </p:cNvPr>
          <p:cNvSpPr txBox="1"/>
          <p:nvPr/>
        </p:nvSpPr>
        <p:spPr>
          <a:xfrm>
            <a:off x="5214730" y="1201326"/>
            <a:ext cx="3835270" cy="252884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WITH funnels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	 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	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quiz q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h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LEFT JOIN purchase p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		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funnels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2;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E964C46-F236-48C4-AF3B-D037572A2A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435378"/>
              </p:ext>
            </p:extLst>
          </p:nvPr>
        </p:nvGraphicFramePr>
        <p:xfrm>
          <a:off x="5214730" y="3911674"/>
          <a:ext cx="3835270" cy="994155"/>
        </p:xfrm>
        <a:graphic>
          <a:graphicData uri="http://schemas.openxmlformats.org/drawingml/2006/table">
            <a:tbl>
              <a:tblPr firstRow="1" bandRow="1">
                <a:tableStyleId>{41C52BF7-F10D-42DD-8479-FF2DDF1A0279}</a:tableStyleId>
              </a:tblPr>
              <a:tblGrid>
                <a:gridCol w="1917635">
                  <a:extLst>
                    <a:ext uri="{9D8B030D-6E8A-4147-A177-3AD203B41FA5}">
                      <a16:colId xmlns:a16="http://schemas.microsoft.com/office/drawing/2014/main" val="3045725026"/>
                    </a:ext>
                  </a:extLst>
                </a:gridCol>
                <a:gridCol w="1917635">
                  <a:extLst>
                    <a:ext uri="{9D8B030D-6E8A-4147-A177-3AD203B41FA5}">
                      <a16:colId xmlns:a16="http://schemas.microsoft.com/office/drawing/2014/main" val="32258017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num_try_on</a:t>
                      </a:r>
                      <a:endParaRPr 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num_pairs</a:t>
                      </a:r>
                      <a:endParaRPr 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911814"/>
                  </a:ext>
                </a:extLst>
              </a:tr>
              <a:tr h="318515">
                <a:tc>
                  <a:txBody>
                    <a:bodyPr/>
                    <a:lstStyle/>
                    <a:p>
                      <a:r>
                        <a:rPr lang="en-US" dirty="0"/>
                        <a:t>379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pairs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384098"/>
                  </a:ext>
                </a:extLst>
              </a:tr>
              <a:tr h="223446">
                <a:tc>
                  <a:txBody>
                    <a:bodyPr/>
                    <a:lstStyle/>
                    <a:p>
                      <a:r>
                        <a:rPr lang="en-US" dirty="0"/>
                        <a:t>371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pairs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1062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2996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2.5 Home Try-On Funnel-Quiz Results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32522" y="1201324"/>
            <a:ext cx="8699778" cy="3503197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original tables we can analyze many different data sets to offer insights on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purchase table, we can determine: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most and least popular model names and colors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most purchased price point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if more men or women’s glasses are being purchased 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home_try_on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table, we can determine: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geographic region most or least likely to purchase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quiz table, we can determine: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most and least sought after styles, colors, shapes, and fits</a:t>
            </a:r>
          </a:p>
        </p:txBody>
      </p:sp>
    </p:spTree>
    <p:extLst>
      <p:ext uri="{BB962C8B-B14F-4D97-AF65-F5344CB8AC3E}">
        <p14:creationId xmlns:p14="http://schemas.microsoft.com/office/powerpoint/2010/main" val="4059755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Actionable Insights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7065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Actionable Insights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32522" y="1201324"/>
            <a:ext cx="8699778" cy="3503197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By analyzing the information obtained through data query, we can determine the following: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purchase table, we can determine: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most and least popular model names and/or colors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most purchased price point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if more men or women’s glasses are being purchased 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home_try_on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table, we can determine: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geographic region most or least likely to purchase (*if state information was available)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quiz table, we can determine: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most and least sought after styles, colors, shapes, and fits</a:t>
            </a:r>
          </a:p>
        </p:txBody>
      </p:sp>
    </p:spTree>
    <p:extLst>
      <p:ext uri="{BB962C8B-B14F-4D97-AF65-F5344CB8AC3E}">
        <p14:creationId xmlns:p14="http://schemas.microsoft.com/office/powerpoint/2010/main" val="174141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3.2 Actionable Insights-Conclusion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32522" y="1201324"/>
            <a:ext cx="8699778" cy="3503197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From these queries, insights are found and suggestions can be made to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Parker.  A few suggestions may be: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Consider finding frames to replace models Olive and Monocle, as they are the least purchased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Consider offering fewer frames in colors Elderflower Crystal, Sea Glass Gray, and Endangered Tortoise, as they are the least purchased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Consider eliminating $50 frames from inventory, as they are the least purchased.  Could consider adding more frames at the $95 price point because it is the most purchased price point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Offer more frames in Tortoise and Black since those colors are the most requested on the quiz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Consider limiting the number of frames offered in a round shape, as they are the least requested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Although the purchases are split almost evenly between men and women, consider target marketing towards men to close the gap</a:t>
            </a:r>
          </a:p>
        </p:txBody>
      </p:sp>
    </p:spTree>
    <p:extLst>
      <p:ext uri="{BB962C8B-B14F-4D97-AF65-F5344CB8AC3E}">
        <p14:creationId xmlns:p14="http://schemas.microsoft.com/office/powerpoint/2010/main" val="3342569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28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Table of Contents</a:t>
            </a:r>
            <a:endParaRPr sz="28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 is the </a:t>
            </a: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Quiz Funnel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A/B Testing with Home Try-On Funnel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Actiona</a:t>
            </a:r>
            <a:r>
              <a:rPr lang="en-US" sz="2400" b="0" i="0" u="none" strike="noStrike" cap="none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ble</a:t>
            </a:r>
            <a:r>
              <a:rPr lang="en-US" sz="2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Insights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Quiz Funnel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Quiz Funnel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5"/>
            <a:ext cx="8520600" cy="364955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In the first task, we look at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 Style Quiz and analyze the customers’ theoretical journey toward purchase.  This is called a funnel.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By creating a query of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 quiz funnel, we are able to determine 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percent of users that progress through the quiz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percent that complete the quiz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By analyzing this data, we are able to gain insight to the users’ behavior.</a:t>
            </a:r>
          </a:p>
        </p:txBody>
      </p:sp>
    </p:spTree>
    <p:extLst>
      <p:ext uri="{BB962C8B-B14F-4D97-AF65-F5344CB8AC3E}">
        <p14:creationId xmlns:p14="http://schemas.microsoft.com/office/powerpoint/2010/main" val="4145957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1.2 Quiz Funnel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5"/>
            <a:ext cx="8520600" cy="104491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Style Quiz has five questions.  Through a quiz funnel, we are able to determine the number of users who move from questions 1 to 2, 2 to 3, etc.</a:t>
            </a:r>
          </a:p>
          <a:p>
            <a:pPr marL="457200" lvl="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A query of the </a:t>
            </a:r>
            <a:r>
              <a:rPr lang="en-US" sz="1200" dirty="0">
                <a:highlight>
                  <a:srgbClr val="C0C0C0"/>
                </a:highlight>
                <a:latin typeface="Roboto"/>
                <a:ea typeface="Roboto"/>
                <a:cs typeface="Roboto"/>
                <a:sym typeface="Roboto"/>
              </a:rPr>
              <a:t>survey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table displays each question and the number of responses it received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3584839056"/>
              </p:ext>
            </p:extLst>
          </p:nvPr>
        </p:nvGraphicFramePr>
        <p:xfrm>
          <a:off x="177975" y="2365513"/>
          <a:ext cx="4824721" cy="2585702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634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0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455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COUNT(response)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822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1. What are you looking for?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500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822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2. What’s your fit?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475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822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3. Which shapes to you like?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380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822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4. Which colors do you like?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361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822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5. When was your last eye exam?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270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248934969"/>
                  </a:ext>
                </a:extLst>
              </a:tr>
            </a:tbl>
          </a:graphicData>
        </a:graphic>
      </p:graphicFrame>
      <p:sp>
        <p:nvSpPr>
          <p:cNvPr id="5" name="Shape 323">
            <a:extLst>
              <a:ext uri="{FF2B5EF4-FFF2-40B4-BE49-F238E27FC236}">
                <a16:creationId xmlns:a16="http://schemas.microsoft.com/office/drawing/2014/main" id="{E5BD0B7F-0F3C-4A09-BBC5-E1D6CEB514F6}"/>
              </a:ext>
            </a:extLst>
          </p:cNvPr>
          <p:cNvSpPr txBox="1"/>
          <p:nvPr/>
        </p:nvSpPr>
        <p:spPr>
          <a:xfrm>
            <a:off x="5165848" y="2317342"/>
            <a:ext cx="3870900" cy="258570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question, COUNT(response)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GROUP BY 1;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754099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1.3 Quiz Funnel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5214730" y="1201325"/>
            <a:ext cx="3835270" cy="137042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COUNT(response)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FROM survey;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37042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query of the survey table determines the total number of responses</a:t>
            </a: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this data along with the data from the previous query, we can determine the percentage of users who answered each question (see below)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907830480"/>
              </p:ext>
            </p:extLst>
          </p:nvPr>
        </p:nvGraphicFramePr>
        <p:xfrm>
          <a:off x="177974" y="2729948"/>
          <a:ext cx="8872025" cy="2120927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9826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45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19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2851">
                  <a:extLst>
                    <a:ext uri="{9D8B030D-6E8A-4147-A177-3AD203B41FA5}">
                      <a16:colId xmlns:a16="http://schemas.microsoft.com/office/drawing/2014/main" val="3225197075"/>
                    </a:ext>
                  </a:extLst>
                </a:gridCol>
              </a:tblGrid>
              <a:tr h="49541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COUNT(response)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Total response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Question completion rate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10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1. What are you looking for?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500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/>
                        <a:t>1986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/>
                        <a:t>25%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10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2. What’s your fit?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475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  <a:tabLst/>
                        <a:defRPr/>
                      </a:pPr>
                      <a:r>
                        <a:rPr lang="en-US" sz="800" u="none" strike="noStrike" cap="none" dirty="0"/>
                        <a:t>1986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/>
                        <a:t>24%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510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3. Which shapes to you like?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380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  <a:tabLst/>
                        <a:defRPr/>
                      </a:pPr>
                      <a:r>
                        <a:rPr lang="en-US" sz="800" u="none" strike="noStrike" cap="none" dirty="0"/>
                        <a:t>1986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/>
                        <a:t>19%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510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4. Which colors do you like?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361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  <a:tabLst/>
                        <a:defRPr/>
                      </a:pPr>
                      <a:r>
                        <a:rPr lang="en-US" sz="800" u="none" strike="noStrike" cap="none" dirty="0"/>
                        <a:t>1986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/>
                        <a:t>18%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510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5. When was your last eye exam?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900" u="none" strike="noStrike" cap="none" dirty="0"/>
                        <a:t>270</a:t>
                      </a:r>
                      <a:endParaRPr sz="9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  <a:tabLst/>
                        <a:defRPr/>
                      </a:pPr>
                      <a:r>
                        <a:rPr lang="en-US" sz="800" u="none" strike="noStrike" cap="none" dirty="0"/>
                        <a:t>1986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/>
                        <a:t>14%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41647145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1.3 Quiz Funnel (continued)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4" y="1201325"/>
            <a:ext cx="8654325" cy="262855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the data calculated to find the percentage of users who answer each questions allows us to determine 2 questions:</a:t>
            </a:r>
          </a:p>
          <a:p>
            <a:pPr marL="171450" lvl="2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Which question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(s) of the quiz have the lowest completion rate?</a:t>
            </a:r>
          </a:p>
          <a:p>
            <a:pPr marL="171450" lvl="2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may be the reason for that?</a:t>
            </a:r>
          </a:p>
          <a:p>
            <a:pPr marL="171450" lvl="2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2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Looking at the trend from the previous table shows that as the question number increases, user response decreases.  Question 5 has the lowest user response.  Why?</a:t>
            </a:r>
          </a:p>
          <a:p>
            <a:pPr lvl="2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2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drop in user responses could be due to the length of the quiz or the difficulty of the response.  For question 5, a user may not remember when they had their last eye exam.  The decline in response for each question could be due to lack of interest in a survey that is several questions.  </a:t>
            </a:r>
          </a:p>
          <a:p>
            <a:pPr lvl="2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2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*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Parker may be able to maintain a higher completion rate using a Style Quiz that is limited to 3 questions.</a:t>
            </a:r>
          </a:p>
        </p:txBody>
      </p:sp>
    </p:spTree>
    <p:extLst>
      <p:ext uri="{BB962C8B-B14F-4D97-AF65-F5344CB8AC3E}">
        <p14:creationId xmlns:p14="http://schemas.microsoft.com/office/powerpoint/2010/main" val="555704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Home Try-On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Funnel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93121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Home Try-On Funnel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5"/>
            <a:ext cx="4917486" cy="334417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In the second task, we look at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 Home Try-On stage of the users’ theoretical journey.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By creating a query of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 quiz funnel, we are able to determine whether or not users who get more pairs to try on at home will be more likely to make a purchase.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First we examine data in three tables: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quiz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home_try_on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purchase</a:t>
            </a:r>
          </a:p>
        </p:txBody>
      </p:sp>
      <p:sp>
        <p:nvSpPr>
          <p:cNvPr id="4" name="Shape 323">
            <a:extLst>
              <a:ext uri="{FF2B5EF4-FFF2-40B4-BE49-F238E27FC236}">
                <a16:creationId xmlns:a16="http://schemas.microsoft.com/office/drawing/2014/main" id="{BF2EF29C-E64D-4702-B369-CDD5FB3D7AF6}"/>
              </a:ext>
            </a:extLst>
          </p:cNvPr>
          <p:cNvSpPr txBox="1"/>
          <p:nvPr/>
        </p:nvSpPr>
        <p:spPr>
          <a:xfrm>
            <a:off x="5214730" y="1201325"/>
            <a:ext cx="3835270" cy="334417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purchase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  <a:endParaRPr lang="en-US"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4397145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6504</TotalTime>
  <Words>1393</Words>
  <Application>Microsoft Office PowerPoint</Application>
  <PresentationFormat>On-screen Show (16:9)</PresentationFormat>
  <Paragraphs>216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Courier New</vt:lpstr>
      <vt:lpstr>Arial</vt:lpstr>
      <vt:lpstr>Dosis</vt:lpstr>
      <vt:lpstr>Roboto Thin</vt:lpstr>
      <vt:lpstr>Roboto Black</vt:lpstr>
      <vt:lpstr>Roboto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Dennis, Jennifer</dc:creator>
  <cp:lastModifiedBy>Dennis, Jennifer</cp:lastModifiedBy>
  <cp:revision>31</cp:revision>
  <dcterms:modified xsi:type="dcterms:W3CDTF">2018-07-13T18:08:30Z</dcterms:modified>
</cp:coreProperties>
</file>